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4" roundtripDataSignature="AMtx7mi1PwmnELshmT2gpHeaMzi17Ujs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A80F6F9-8081-4C21-B52F-A0D7335E8267}">
  <a:tblStyle styleId="{AA80F6F9-8081-4C21-B52F-A0D7335E826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customschemas.google.com/relationships/presentationmetadata" Target="metadata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4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4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4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4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/>
              <a:t>Projet Orion </a:t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4310875" y="3693600"/>
            <a:ext cx="4122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fr"/>
              <a:t>Hiba Zouita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fr"/>
              <a:t>G2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13" name="Google Shape;113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4" name="Google Shape;11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20" name="Google Shape;120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1" name="Google Shape;12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" name="Google Shape;126;p12"/>
          <p:cNvGraphicFramePr/>
          <p:nvPr/>
        </p:nvGraphicFramePr>
        <p:xfrm>
          <a:off x="234000" y="15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{AA80F6F9-8081-4C21-B52F-A0D7335E8267}</a:tableStyleId>
              </a:tblPr>
              <a:tblGrid>
                <a:gridCol w="897200"/>
                <a:gridCol w="1931225"/>
                <a:gridCol w="1958100"/>
                <a:gridCol w="1917825"/>
                <a:gridCol w="2146150"/>
              </a:tblGrid>
              <a:tr h="391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table cible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colonne cible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table source 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colonne source 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Remarques 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</a:tr>
              <a:tr h="4139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cap="none" strike="noStrike"/>
                        <a:t>*j’ai fait un self join(product_list) une entre product et group , entre groupe et categorie , entre categorie et line a partir product_ref_id </a:t>
                      </a:r>
                      <a:endParaRPr sz="13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cap="none" strike="noStrike"/>
                        <a:t>*jointure entre supplier et product_list(product) a partir id-supplie</a:t>
                      </a:r>
                      <a:r>
                        <a:rPr lang="fr" sz="1300"/>
                        <a:t>r</a:t>
                      </a:r>
                      <a:endParaRPr sz="13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cap="none" strike="noStrike">
                          <a:solidFill>
                            <a:schemeClr val="dk1"/>
                          </a:solidFill>
                        </a:rPr>
                        <a:t>*j’ai fait les transformations nécessaire sur les données pour Relier les colonnes sources aux colonnes cibles  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7" name="Google Shape;127;p12"/>
          <p:cNvSpPr txBox="1"/>
          <p:nvPr/>
        </p:nvSpPr>
        <p:spPr>
          <a:xfrm rot="-5400000">
            <a:off x="-289525" y="2506775"/>
            <a:ext cx="205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_dim 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8" name="Google Shape;128;p12"/>
          <p:cNvGraphicFramePr/>
          <p:nvPr/>
        </p:nvGraphicFramePr>
        <p:xfrm>
          <a:off x="1131200" y="73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{AA80F6F9-8081-4C21-B52F-A0D7335E8267}</a:tableStyleId>
              </a:tblPr>
              <a:tblGrid>
                <a:gridCol w="1931225"/>
                <a:gridCol w="1958100"/>
                <a:gridCol w="1917825"/>
              </a:tblGrid>
              <a:tr h="519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product_ID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Product_list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Product_ID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Product_line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Product_list(line)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Product_Name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Product_Category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Product_list(category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Product_Name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Product_Group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Product_list(group)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Product_Name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Product_Name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Product_list(product)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Product_Name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product_Country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Supplier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country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Supplier_Name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supplier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Supplier_Name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499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Supplier_ID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supplier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Supplier_ID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34" name="Google Shape;134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5" name="Google Shape;135;p13"/>
          <p:cNvPicPr preferRelativeResize="0"/>
          <p:nvPr/>
        </p:nvPicPr>
        <p:blipFill rotWithShape="1">
          <a:blip r:embed="rId3">
            <a:alphaModFix/>
          </a:blip>
          <a:srcRect b="4680" l="0" r="0" t="0"/>
          <a:stretch/>
        </p:blipFill>
        <p:spPr>
          <a:xfrm>
            <a:off x="0" y="1250"/>
            <a:ext cx="9144001" cy="50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/>
              <a:t>Geography_dim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46" name="Google Shape;146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53" name="Google Shape;153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60" name="Google Shape;16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1" name="Google Shape;16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6" name="Google Shape;166;p18"/>
          <p:cNvGraphicFramePr/>
          <p:nvPr/>
        </p:nvGraphicFramePr>
        <p:xfrm>
          <a:off x="234000" y="15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{AA80F6F9-8081-4C21-B52F-A0D7335E8267}</a:tableStyleId>
              </a:tblPr>
              <a:tblGrid>
                <a:gridCol w="897200"/>
                <a:gridCol w="1931225"/>
                <a:gridCol w="1662650"/>
                <a:gridCol w="2213275"/>
                <a:gridCol w="2146150"/>
              </a:tblGrid>
              <a:tr h="512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table cible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colonne cible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table source 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colonne source 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Remarques 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</a:tr>
              <a:tr h="441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fr" sz="1400" u="none" cap="none" strike="noStrike"/>
                        <a:t>j’ai fai</a:t>
                      </a:r>
                      <a:r>
                        <a:rPr lang="fr" sz="1400" u="none" cap="none" strike="noStrike"/>
                        <a:t>t jointure entre street_code et county on street_code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*</a:t>
                      </a:r>
                      <a:r>
                        <a:rPr b="1" lang="fr" sz="1400" u="none" cap="none" strike="noStrike">
                          <a:solidFill>
                            <a:schemeClr val="dk1"/>
                          </a:solidFill>
                        </a:rPr>
                        <a:t>j’ai fai</a:t>
                      </a: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t jointure entre county et state on state_id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*</a:t>
                      </a:r>
                      <a:r>
                        <a:rPr b="1" lang="fr" sz="1400" u="none" cap="none" strike="noStrike">
                          <a:solidFill>
                            <a:schemeClr val="dk1"/>
                          </a:solidFill>
                        </a:rPr>
                        <a:t>j’ai fai</a:t>
                      </a: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t jointure entre country et state on country 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*</a:t>
                      </a:r>
                      <a:r>
                        <a:rPr b="1" lang="fr" sz="1400" u="none" cap="none" strike="noStrike">
                          <a:solidFill>
                            <a:schemeClr val="dk1"/>
                          </a:solidFill>
                        </a:rPr>
                        <a:t>j’ai fai</a:t>
                      </a: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t jointure entre country et continent on continent_id 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 *j’ai fait les transformations nécessaire sur les données pour Relier	les colonnes sources aux colonnes cibles  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67" name="Google Shape;167;p18"/>
          <p:cNvGraphicFramePr/>
          <p:nvPr/>
        </p:nvGraphicFramePr>
        <p:xfrm>
          <a:off x="1131200" y="70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{AA80F6F9-8081-4C21-B52F-A0D7335E8267}</a:tableStyleId>
              </a:tblPr>
              <a:tblGrid>
                <a:gridCol w="1931225"/>
                <a:gridCol w="1662650"/>
                <a:gridCol w="221330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Street_id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street_code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street_id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75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continent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continent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continent_name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country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country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country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state_code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state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state_code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state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state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state_name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region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county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region_name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province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county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province_name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county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county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county_name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city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street_code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city_name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02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postal_code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street_code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postal_code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74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street_name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street_code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street_name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sp>
        <p:nvSpPr>
          <p:cNvPr id="168" name="Google Shape;168;p18"/>
          <p:cNvSpPr txBox="1"/>
          <p:nvPr/>
        </p:nvSpPr>
        <p:spPr>
          <a:xfrm rot="-5400000">
            <a:off x="-642125" y="2325450"/>
            <a:ext cx="26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geography_dim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/>
          </a:blip>
          <a:srcRect b="5204" l="0" r="0" t="0"/>
          <a:stretch/>
        </p:blipFill>
        <p:spPr>
          <a:xfrm>
            <a:off x="0" y="125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61" name="Google Shape;6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 b="4937" l="23206" r="24655" t="21135"/>
          <a:stretch/>
        </p:blipFill>
        <p:spPr>
          <a:xfrm>
            <a:off x="311700" y="402875"/>
            <a:ext cx="8404049" cy="448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/>
              <a:t>Organization_dim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86" name="Google Shape;186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87" name="Google Shape;18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93" name="Google Shape;193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0"/>
            <a:ext cx="9144001" cy="531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200" name="Google Shape;200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01" name="Google Shape;20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" name="Google Shape;206;p24"/>
          <p:cNvGraphicFramePr/>
          <p:nvPr/>
        </p:nvGraphicFramePr>
        <p:xfrm>
          <a:off x="234000" y="15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{AA80F6F9-8081-4C21-B52F-A0D7335E8267}</a:tableStyleId>
              </a:tblPr>
              <a:tblGrid>
                <a:gridCol w="897200"/>
                <a:gridCol w="1931225"/>
                <a:gridCol w="2334125"/>
                <a:gridCol w="1541800"/>
                <a:gridCol w="2146150"/>
              </a:tblGrid>
              <a:tr h="391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table cible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colonne cible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table source 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colonne source 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Remarques 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</a:tr>
              <a:tr h="4139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*j’ai fait un self join(organization) une entre employee et group,entre group et section, section et departement ,departement et company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*j’ai fait les transformations nécessaire sur les données pour Relier les colonnes sources aux colonnes cibles  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7" name="Google Shape;207;p24"/>
          <p:cNvSpPr txBox="1"/>
          <p:nvPr/>
        </p:nvSpPr>
        <p:spPr>
          <a:xfrm rot="-5400000">
            <a:off x="-507775" y="2288525"/>
            <a:ext cx="249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Organization_dim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8" name="Google Shape;208;p24"/>
          <p:cNvGraphicFramePr/>
          <p:nvPr/>
        </p:nvGraphicFramePr>
        <p:xfrm>
          <a:off x="1131200" y="73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{AA80F6F9-8081-4C21-B52F-A0D7335E8267}</a:tableStyleId>
              </a:tblPr>
              <a:tblGrid>
                <a:gridCol w="1931225"/>
                <a:gridCol w="2334125"/>
                <a:gridCol w="1541800"/>
              </a:tblGrid>
              <a:tr h="519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employee_ID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organization(employe)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employee_id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employee_country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organization:employe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country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company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organization:company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org_name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department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organization:departement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org_name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1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section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organization:section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org_name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1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org_group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organization:group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country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job_title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staff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85725" marL="857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Supplier_Name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499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employee_name 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employee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85725" marL="857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org_name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3" name="Google Shape;213;p25"/>
          <p:cNvGraphicFramePr/>
          <p:nvPr/>
        </p:nvGraphicFramePr>
        <p:xfrm>
          <a:off x="234000" y="15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{AA80F6F9-8081-4C21-B52F-A0D7335E8267}</a:tableStyleId>
              </a:tblPr>
              <a:tblGrid>
                <a:gridCol w="897200"/>
                <a:gridCol w="1931225"/>
                <a:gridCol w="1958100"/>
                <a:gridCol w="1676100"/>
                <a:gridCol w="2387875"/>
              </a:tblGrid>
              <a:tr h="391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table cible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colonne cible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table source 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colonne source 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Remarques 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</a:tr>
              <a:tr h="4139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300" u="none" cap="none" strike="noStrike">
                          <a:solidFill>
                            <a:schemeClr val="dk1"/>
                          </a:solidFill>
                        </a:rPr>
                        <a:t>*jointure entre organization :employee et staff on employee_id 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300" u="none" cap="none" strike="noStrike">
                          <a:solidFill>
                            <a:schemeClr val="dk1"/>
                          </a:solidFill>
                        </a:rPr>
                        <a:t>*j’ai fait les transformations nécessaire sur les données pour Relier les colonnes sources aux colonnes cibles  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4" name="Google Shape;214;p25"/>
          <p:cNvSpPr txBox="1"/>
          <p:nvPr/>
        </p:nvSpPr>
        <p:spPr>
          <a:xfrm rot="-5400000">
            <a:off x="-507775" y="2288525"/>
            <a:ext cx="249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Organization_dim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5" name="Google Shape;215;p25"/>
          <p:cNvGraphicFramePr/>
          <p:nvPr/>
        </p:nvGraphicFramePr>
        <p:xfrm>
          <a:off x="1131200" y="73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{AA80F6F9-8081-4C21-B52F-A0D7335E8267}</a:tableStyleId>
              </a:tblPr>
              <a:tblGrid>
                <a:gridCol w="1931225"/>
                <a:gridCol w="1958100"/>
                <a:gridCol w="1676100"/>
              </a:tblGrid>
              <a:tr h="842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employee_gender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staff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gender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83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salary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sttaf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salary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83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employee_birth_date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staff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birth_date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83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employee_hire_date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staff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emp_hire_date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83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employee_term_date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staff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emp_term_date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221" name="Google Shape;221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 rotWithShape="1">
          <a:blip r:embed="rId3">
            <a:alphaModFix/>
          </a:blip>
          <a:srcRect b="6507" l="0" r="0" t="0"/>
          <a:stretch/>
        </p:blipFill>
        <p:spPr>
          <a:xfrm>
            <a:off x="0" y="125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/>
              <a:t>Time _ dim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228" name="Google Shape;228;p27"/>
          <p:cNvSpPr txBox="1"/>
          <p:nvPr/>
        </p:nvSpPr>
        <p:spPr>
          <a:xfrm>
            <a:off x="2296450" y="3263375"/>
            <a:ext cx="3988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f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Remplir a partie d’un bloc PL/SQL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234" name="Google Shape;234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35" name="Google Shape;235;p28"/>
          <p:cNvPicPr preferRelativeResize="0"/>
          <p:nvPr/>
        </p:nvPicPr>
        <p:blipFill rotWithShape="1">
          <a:blip r:embed="rId3">
            <a:alphaModFix/>
          </a:blip>
          <a:srcRect b="4442" l="0" r="0" t="0"/>
          <a:stretch/>
        </p:blipFill>
        <p:spPr>
          <a:xfrm>
            <a:off x="-134300" y="1250"/>
            <a:ext cx="9278299" cy="50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/>
              <a:t>Order_Fact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/>
              <a:t>Customer_dim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246" name="Google Shape;246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47" name="Google Shape;24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253" name="Google Shape;253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54" name="Google Shape;25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260" name="Google Shape;260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61" name="Google Shape;26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267" name="Google Shape;267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68" name="Google Shape;26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274" name="Google Shape;274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75" name="Google Shape;27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34" y="-9243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0" name="Google Shape;280;p35"/>
          <p:cNvGraphicFramePr/>
          <p:nvPr/>
        </p:nvGraphicFramePr>
        <p:xfrm>
          <a:off x="234000" y="15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{AA80F6F9-8081-4C21-B52F-A0D7335E8267}</a:tableStyleId>
              </a:tblPr>
              <a:tblGrid>
                <a:gridCol w="897200"/>
                <a:gridCol w="1931225"/>
                <a:gridCol w="2334125"/>
                <a:gridCol w="1541800"/>
                <a:gridCol w="2146150"/>
              </a:tblGrid>
              <a:tr h="391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table cible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colonne cible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table source 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colonne source 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Remarques 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</a:tr>
              <a:tr h="4139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*jointure entre order_item et orders on order_id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*jointure entre customer et orders on customer_id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*jointure entre customer et customer_dim  on customer_id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*jointure entre oreders et organization_dim on employee_id 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*jointure entre customer et geography_dim on street_id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1" name="Google Shape;281;p35"/>
          <p:cNvSpPr txBox="1"/>
          <p:nvPr/>
        </p:nvSpPr>
        <p:spPr>
          <a:xfrm rot="-5400000">
            <a:off x="-507775" y="2288525"/>
            <a:ext cx="249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Order_fact 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2" name="Google Shape;282;p35"/>
          <p:cNvGraphicFramePr/>
          <p:nvPr/>
        </p:nvGraphicFramePr>
        <p:xfrm>
          <a:off x="1131200" y="73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{AA80F6F9-8081-4C21-B52F-A0D7335E8267}</a:tableStyleId>
              </a:tblPr>
              <a:tblGrid>
                <a:gridCol w="1931225"/>
                <a:gridCol w="2334125"/>
                <a:gridCol w="1541800"/>
              </a:tblGrid>
              <a:tr h="519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Customer _ID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customer_dim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customer_id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employee_ID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organization_dim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employee_id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street_id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geography_dim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street_id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product_id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product_dim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product_id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1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order_date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time_dim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date_id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1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order_id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order_item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order_id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order_type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orders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85725" marL="857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order_type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499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delivery_date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orders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85725" marL="857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delivery_date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" name="Google Shape;287;p36"/>
          <p:cNvGraphicFramePr/>
          <p:nvPr/>
        </p:nvGraphicFramePr>
        <p:xfrm>
          <a:off x="234000" y="15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{AA80F6F9-8081-4C21-B52F-A0D7335E8267}</a:tableStyleId>
              </a:tblPr>
              <a:tblGrid>
                <a:gridCol w="897200"/>
                <a:gridCol w="1931225"/>
                <a:gridCol w="1958100"/>
                <a:gridCol w="1676100"/>
                <a:gridCol w="2387875"/>
              </a:tblGrid>
              <a:tr h="391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table cible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colonne cible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table source 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colonne source 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Remarques 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</a:tr>
              <a:tr h="4139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cap="none" strike="noStrike">
                          <a:solidFill>
                            <a:schemeClr val="dk1"/>
                          </a:solidFill>
                        </a:rPr>
                        <a:t>*jointure entre order_item et product_dim on product_id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cap="none" strike="noStrike">
                          <a:solidFill>
                            <a:schemeClr val="dk1"/>
                          </a:solidFill>
                        </a:rPr>
                        <a:t>*jointure entre orders et time_dim on order_date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cap="none" strike="noStrike">
                          <a:solidFill>
                            <a:schemeClr val="dk1"/>
                          </a:solidFill>
                        </a:rPr>
                        <a:t>*j’ai fait les transformations nécessaire sur les données pour Relier les colonnes sources aux colonnes cibles  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8" name="Google Shape;288;p36"/>
          <p:cNvSpPr txBox="1"/>
          <p:nvPr/>
        </p:nvSpPr>
        <p:spPr>
          <a:xfrm rot="-5400000">
            <a:off x="-507775" y="2288525"/>
            <a:ext cx="249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Order_Fact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9" name="Google Shape;289;p36"/>
          <p:cNvGraphicFramePr/>
          <p:nvPr/>
        </p:nvGraphicFramePr>
        <p:xfrm>
          <a:off x="1131200" y="73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{AA80F6F9-8081-4C21-B52F-A0D7335E8267}</a:tableStyleId>
              </a:tblPr>
              <a:tblGrid>
                <a:gridCol w="1931225"/>
                <a:gridCol w="1958100"/>
                <a:gridCol w="1676100"/>
              </a:tblGrid>
              <a:tr h="842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quantity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order_item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quantity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83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total_retail_proce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order_item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total_retail_price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83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costprice_per_unit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order_item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cost_per_unit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1630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discount</a:t>
                      </a:r>
                      <a:endParaRPr sz="1400" u="none" cap="none" strike="noStrike"/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order_item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85725" marL="857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discount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295" name="Google Shape;295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96" name="Google Shape;296;p37"/>
          <p:cNvPicPr preferRelativeResize="0"/>
          <p:nvPr/>
        </p:nvPicPr>
        <p:blipFill rotWithShape="1">
          <a:blip r:embed="rId3">
            <a:alphaModFix/>
          </a:blip>
          <a:srcRect b="5979" l="0" r="0" t="0"/>
          <a:stretch/>
        </p:blipFill>
        <p:spPr>
          <a:xfrm>
            <a:off x="0" y="1250"/>
            <a:ext cx="9144001" cy="50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74" name="Google Shape;7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2042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80" name="Google Shape;80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1" name="Google Shape;8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75" y="-87450"/>
            <a:ext cx="8944049" cy="514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" name="Google Shape;86;p6"/>
          <p:cNvGraphicFramePr/>
          <p:nvPr/>
        </p:nvGraphicFramePr>
        <p:xfrm>
          <a:off x="234000" y="15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{AA80F6F9-8081-4C21-B52F-A0D7335E8267}</a:tableStyleId>
              </a:tblPr>
              <a:tblGrid>
                <a:gridCol w="897200"/>
                <a:gridCol w="1931225"/>
                <a:gridCol w="1662650"/>
                <a:gridCol w="2213275"/>
                <a:gridCol w="2146150"/>
              </a:tblGrid>
              <a:tr h="512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table cible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colonne cible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table source 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colonne source 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fr" sz="1300" u="none" cap="none" strike="noStrike"/>
                        <a:t>Remarques 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</a:tr>
              <a:tr h="441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fr" sz="1400" u="none" cap="none" strike="noStrike"/>
                        <a:t>*</a:t>
                      </a:r>
                      <a:r>
                        <a:rPr lang="fr" sz="1400" u="none" cap="none" strike="noStrike"/>
                        <a:t>on a fait la jointure entre customer et costemer_type à partir de la colonne customer_id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fr" sz="1400" u="none" cap="none" strike="noStrike"/>
                        <a:t>*</a:t>
                      </a:r>
                      <a:r>
                        <a:rPr lang="fr" sz="1400" u="none" cap="none" strike="noStrike"/>
                        <a:t>variable age est determinee a partir d’une expression mathématique àl’aide de la colonne birth_date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fr" sz="1400" u="none" cap="none" strike="noStrike"/>
                        <a:t>*</a:t>
                      </a:r>
                      <a:r>
                        <a:rPr lang="fr" sz="1400" u="none" cap="none" strike="noStrike"/>
                        <a:t>variable age groupe est determinee a partir de la variable age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 *j’ai fait les transformations nécessaire sur les données pour Relier	les colonnes sources aux colonnes cibles  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7" name="Google Shape;87;p6"/>
          <p:cNvGraphicFramePr/>
          <p:nvPr/>
        </p:nvGraphicFramePr>
        <p:xfrm>
          <a:off x="1131200" y="70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{AA80F6F9-8081-4C21-B52F-A0D7335E8267}</a:tableStyleId>
              </a:tblPr>
              <a:tblGrid>
                <a:gridCol w="1931225"/>
                <a:gridCol w="1662650"/>
                <a:gridCol w="2213275"/>
              </a:tblGrid>
              <a:tr h="304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customer_id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customer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customer_id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5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customer_country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customer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country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2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customer_group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customer_type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customer_group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2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customer_type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customer_type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customer_type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2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customer_gender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customer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gender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2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customer_age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var(expresion)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var.age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2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customer_name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customer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customr_name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2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customer_firstname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customer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customer_firstname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2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customer_lastname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customer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customer_lastname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5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customer_birth_date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>
                          <a:solidFill>
                            <a:schemeClr val="dk1"/>
                          </a:solidFill>
                        </a:rPr>
                        <a:t>customer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birth_date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7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customer_age_group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var:expression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var:customer_age_group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8" name="Google Shape;88;p6"/>
          <p:cNvSpPr txBox="1"/>
          <p:nvPr/>
        </p:nvSpPr>
        <p:spPr>
          <a:xfrm rot="-5400000">
            <a:off x="-289525" y="2506775"/>
            <a:ext cx="205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customer_dim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94" name="Google Shape;94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5" name="Google Shape;95;p7"/>
          <p:cNvPicPr preferRelativeResize="0"/>
          <p:nvPr/>
        </p:nvPicPr>
        <p:blipFill rotWithShape="1">
          <a:blip r:embed="rId3">
            <a:alphaModFix/>
          </a:blip>
          <a:srcRect b="5463" l="0" r="0" t="0"/>
          <a:stretch/>
        </p:blipFill>
        <p:spPr>
          <a:xfrm>
            <a:off x="0" y="1250"/>
            <a:ext cx="9144001" cy="508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/>
              <a:t>Product_dim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06" name="Google Shape;106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7" name="Google Shape;10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